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310" r:id="rId3"/>
    <p:sldId id="453" r:id="rId5"/>
    <p:sldId id="652" r:id="rId6"/>
    <p:sldId id="653" r:id="rId7"/>
    <p:sldId id="654" r:id="rId8"/>
    <p:sldId id="655" r:id="rId9"/>
    <p:sldId id="658" r:id="rId10"/>
    <p:sldId id="676" r:id="rId11"/>
    <p:sldId id="683" r:id="rId12"/>
    <p:sldId id="677" r:id="rId13"/>
    <p:sldId id="664" r:id="rId14"/>
    <p:sldId id="649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o Sun" initials="Y" lastIdx="11" clrIdx="0"/>
  <p:cmAuthor id="2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B73"/>
    <a:srgbClr val="0000FF"/>
    <a:srgbClr val="1265AB"/>
    <a:srgbClr val="E46C0A"/>
    <a:srgbClr val="013078"/>
    <a:srgbClr val="C00000"/>
    <a:srgbClr val="E05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3364" autoAdjust="0"/>
  </p:normalViewPr>
  <p:slideViewPr>
    <p:cSldViewPr showGuides="1">
      <p:cViewPr varScale="1">
        <p:scale>
          <a:sx n="60" d="100"/>
          <a:sy n="60" d="100"/>
        </p:scale>
        <p:origin x="1116" y="72"/>
      </p:cViewPr>
      <p:guideLst>
        <p:guide orient="horz" pos="487"/>
        <p:guide pos="482"/>
        <p:guide orient="horz" pos="3884"/>
        <p:guide pos="71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832E99C-3A9C-4613-B421-A5EBDB0C6D4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计算机木马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木马程序演示（续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DBA66-0B01-47E8-A365-7C30D6EB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木马配置及使用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DBA66-0B01-47E8-A365-7C30D6EB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今日总结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DBA66-0B01-47E8-A365-7C30D6EB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今日目标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DBA66-0B01-47E8-A365-7C30D6EB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计算机木马原理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DBA66-0B01-47E8-A365-7C30D6EB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木马概述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DBA66-0B01-47E8-A365-7C30D6EB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木马概述</a:t>
            </a:r>
            <a:r>
              <a:rPr lang="zh-CN" altLang="en-US" dirty="0"/>
              <a:t>（续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DBA66-0B01-47E8-A365-7C30D6EB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木马概述</a:t>
            </a:r>
            <a:r>
              <a:rPr lang="zh-CN" altLang="en-US" dirty="0"/>
              <a:t>（续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DBA66-0B01-47E8-A365-7C30D6EB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木马程序演示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DBA66-0B01-47E8-A365-7C30D6EB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木马程序演示（续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DBA66-0B01-47E8-A365-7C30D6EB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木马程序演示（续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DBA66-0B01-47E8-A365-7C30D6EB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封面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9938" y="2670045"/>
            <a:ext cx="7258050" cy="542955"/>
          </a:xfrm>
          <a:prstGeom prst="rect">
            <a:avLst/>
          </a:prstGeom>
          <a:solidFill>
            <a:srgbClr val="126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内容占位符 13"/>
          <p:cNvSpPr>
            <a:spLocks noGrp="1"/>
          </p:cNvSpPr>
          <p:nvPr>
            <p:ph sz="quarter" idx="11"/>
          </p:nvPr>
        </p:nvSpPr>
        <p:spPr>
          <a:xfrm>
            <a:off x="769236" y="2593908"/>
            <a:ext cx="7259333" cy="542955"/>
          </a:xfrm>
        </p:spPr>
        <p:txBody>
          <a:bodyPr anchor="ctr" anchorCtr="0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2800" b="1" kern="1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695400" y="1801908"/>
            <a:ext cx="7332588" cy="794850"/>
          </a:xfrm>
        </p:spPr>
        <p:txBody>
          <a:bodyPr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4000" b="1" kern="12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pic>
        <p:nvPicPr>
          <p:cNvPr id="17" name="图片 6" descr="tedu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8913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000" y="4319578"/>
            <a:ext cx="1440000" cy="202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68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0573"/>
            <a:ext cx="12193200" cy="3124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0" y="66479"/>
            <a:ext cx="1692000" cy="71052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7" cstate="print">
            <a:clrChange>
              <a:clrFrom>
                <a:srgbClr val="4871B2"/>
              </a:clrFrom>
              <a:clrTo>
                <a:srgbClr val="4871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t="8415" r="6752" b="8415"/>
          <a:stretch>
            <a:fillRect/>
          </a:stretch>
        </p:blipFill>
        <p:spPr>
          <a:xfrm>
            <a:off x="11280000" y="132356"/>
            <a:ext cx="587521" cy="576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小节2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内容占位符 19"/>
          <p:cNvSpPr>
            <a:spLocks noGrp="1"/>
          </p:cNvSpPr>
          <p:nvPr>
            <p:ph sz="quarter" idx="11"/>
          </p:nvPr>
        </p:nvSpPr>
        <p:spPr>
          <a:xfrm>
            <a:off x="1053784" y="3222737"/>
            <a:ext cx="8570216" cy="782263"/>
          </a:xfr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>
              <a:defRPr lang="zh-CN" altLang="en-US" sz="4000" b="1" strike="noStrike" noProof="1">
                <a:ln>
                  <a:noFill/>
                </a:ln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7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30238" y="1452563"/>
            <a:ext cx="1968500" cy="18621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00" b="1" dirty="0">
                <a:solidFill>
                  <a:srgbClr val="013078"/>
                </a:solidFill>
                <a:ea typeface="宋体" panose="02010600030101010101" pitchFamily="2" charset="-122"/>
              </a:rPr>
              <a:t>02</a:t>
            </a:r>
            <a:endParaRPr lang="en-US" altLang="zh-CN" sz="10000" b="1" dirty="0">
              <a:solidFill>
                <a:srgbClr val="013078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6" descr="tedu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8913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小节3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内容占位符 19"/>
          <p:cNvSpPr>
            <a:spLocks noGrp="1"/>
          </p:cNvSpPr>
          <p:nvPr>
            <p:ph sz="quarter" idx="11"/>
          </p:nvPr>
        </p:nvSpPr>
        <p:spPr>
          <a:xfrm>
            <a:off x="1053784" y="3222737"/>
            <a:ext cx="8570216" cy="782263"/>
          </a:xfr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>
              <a:defRPr lang="zh-CN" altLang="en-US" sz="4000" b="1" strike="noStrike" noProof="1">
                <a:ln>
                  <a:noFill/>
                </a:ln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7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30238" y="1452563"/>
            <a:ext cx="1968500" cy="18621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00" b="1" dirty="0">
                <a:solidFill>
                  <a:srgbClr val="013078"/>
                </a:solidFill>
                <a:ea typeface="宋体" panose="02010600030101010101" pitchFamily="2" charset="-122"/>
              </a:rPr>
              <a:t>03</a:t>
            </a:r>
            <a:endParaRPr lang="en-US" altLang="zh-CN" sz="10000" b="1" dirty="0">
              <a:solidFill>
                <a:srgbClr val="013078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6" descr="tedu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8913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小节4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内容占位符 19"/>
          <p:cNvSpPr>
            <a:spLocks noGrp="1"/>
          </p:cNvSpPr>
          <p:nvPr>
            <p:ph sz="quarter" idx="11"/>
          </p:nvPr>
        </p:nvSpPr>
        <p:spPr>
          <a:xfrm>
            <a:off x="1053784" y="3222737"/>
            <a:ext cx="8570216" cy="782263"/>
          </a:xfr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>
              <a:defRPr lang="zh-CN" altLang="en-US" sz="4000" b="1" strike="noStrike" noProof="1">
                <a:ln>
                  <a:noFill/>
                </a:ln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7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30238" y="1452563"/>
            <a:ext cx="1968500" cy="18621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00" b="1" dirty="0">
                <a:solidFill>
                  <a:srgbClr val="013078"/>
                </a:solidFill>
                <a:ea typeface="宋体" panose="02010600030101010101" pitchFamily="2" charset="-122"/>
              </a:rPr>
              <a:t>04</a:t>
            </a:r>
            <a:endParaRPr lang="en-US" altLang="zh-CN" sz="10000" b="1" dirty="0">
              <a:solidFill>
                <a:srgbClr val="013078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6" descr="tedu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8913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小节5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内容占位符 19"/>
          <p:cNvSpPr>
            <a:spLocks noGrp="1"/>
          </p:cNvSpPr>
          <p:nvPr>
            <p:ph sz="quarter" idx="11"/>
          </p:nvPr>
        </p:nvSpPr>
        <p:spPr>
          <a:xfrm>
            <a:off x="1053784" y="3222737"/>
            <a:ext cx="8570216" cy="782263"/>
          </a:xfr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>
              <a:defRPr lang="zh-CN" altLang="en-US" sz="4000" b="1" strike="noStrike" noProof="1">
                <a:ln>
                  <a:noFill/>
                </a:ln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7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30238" y="1452563"/>
            <a:ext cx="1968500" cy="18621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00" b="1" dirty="0">
                <a:solidFill>
                  <a:srgbClr val="013078"/>
                </a:solidFill>
                <a:ea typeface="宋体" panose="02010600030101010101" pitchFamily="2" charset="-122"/>
              </a:rPr>
              <a:t>05</a:t>
            </a:r>
            <a:endParaRPr lang="en-US" altLang="zh-CN" sz="10000" b="1" dirty="0">
              <a:solidFill>
                <a:srgbClr val="013078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6" descr="tedu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8913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小节6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内容占位符 19"/>
          <p:cNvSpPr>
            <a:spLocks noGrp="1"/>
          </p:cNvSpPr>
          <p:nvPr>
            <p:ph sz="quarter" idx="11"/>
          </p:nvPr>
        </p:nvSpPr>
        <p:spPr>
          <a:xfrm>
            <a:off x="1053784" y="3222737"/>
            <a:ext cx="8570216" cy="782263"/>
          </a:xfr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>
              <a:defRPr lang="zh-CN" altLang="en-US" sz="4000" b="1" strike="noStrike" noProof="1">
                <a:ln>
                  <a:noFill/>
                </a:ln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7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30238" y="1452563"/>
            <a:ext cx="1968500" cy="18621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00" b="1" dirty="0">
                <a:solidFill>
                  <a:srgbClr val="013078"/>
                </a:solidFill>
                <a:ea typeface="宋体" panose="02010600030101010101" pitchFamily="2" charset="-122"/>
              </a:rPr>
              <a:t>06</a:t>
            </a:r>
            <a:endParaRPr lang="en-US" altLang="zh-CN" sz="10000" b="1" dirty="0">
              <a:solidFill>
                <a:srgbClr val="013078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6" descr="tedu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8913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准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r>
              <a:rPr lang="zh-CN" altLang="en-US" dirty="0">
                <a:sym typeface="+mn-ea"/>
              </a:rPr>
              <a:t>/</a:t>
            </a:r>
            <a:r>
              <a:rPr lang="en-US" altLang="zh-CN" dirty="0">
                <a:sym typeface="+mn-ea"/>
              </a:rPr>
              <a:t>28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55600" y="1114426"/>
            <a:ext cx="113792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第四级</a:t>
            </a:r>
            <a:endParaRPr lang="zh-CN" altLang="en-US">
              <a:sym typeface="+mn-ea"/>
            </a:endParaRPr>
          </a:p>
          <a:p>
            <a:pPr lvl="4"/>
            <a:r>
              <a:rPr lang="en-US" altLang="zh-CN"/>
              <a:t>第五级</a:t>
            </a:r>
            <a:endParaRPr lang="en-US" altLang="zh-CN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实验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3161" y="-33020"/>
            <a:ext cx="7288953" cy="6924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42941" y="1043941"/>
            <a:ext cx="5543127" cy="2187575"/>
          </a:xfrm>
        </p:spPr>
        <p:txBody>
          <a:bodyPr anchor="t" anchorCtr="0"/>
          <a:lstStyle>
            <a:lvl1pPr algn="l" fontAlgn="t">
              <a:defRPr sz="3600">
                <a:solidFill>
                  <a:srgbClr val="1343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>
                <a:sym typeface="+mn-ea"/>
              </a:rPr>
              <a:t>第</a:t>
            </a:r>
            <a:r>
              <a:rPr lang="en-US" altLang="zh-CN">
                <a:sym typeface="+mn-ea"/>
              </a:rPr>
              <a:t>N</a:t>
            </a:r>
            <a:r>
              <a:rPr lang="zh-CN" altLang="en-US">
                <a:sym typeface="+mn-ea"/>
              </a:rPr>
              <a:t>章 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章节名称,略长拐弯</a:t>
            </a:r>
            <a:br>
              <a:rPr lang="zh-CN" altLang="en-US">
                <a:sym typeface="+mn-ea"/>
              </a:rPr>
            </a:br>
            <a:r>
              <a:rPr lang="zh-CN" altLang="en-US" b="1">
                <a:sym typeface="+mn-ea"/>
              </a:rPr>
              <a:t>本章实验</a:t>
            </a:r>
            <a:b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endParaRPr lang="zh-CN" altLang="en-US"/>
          </a:p>
        </p:txBody>
      </p:sp>
      <p:pic>
        <p:nvPicPr>
          <p:cNvPr id="4" name="图片 3" descr="mouse_477px_1208132_easyicon.net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173548" y="5344795"/>
            <a:ext cx="1553633" cy="12852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作业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3161" y="-33020"/>
            <a:ext cx="7288953" cy="6924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42941" y="1043941"/>
            <a:ext cx="5543127" cy="2187575"/>
          </a:xfrm>
        </p:spPr>
        <p:txBody>
          <a:bodyPr anchor="t" anchorCtr="0"/>
          <a:lstStyle>
            <a:lvl1pPr algn="l" fontAlgn="t">
              <a:defRPr sz="3600">
                <a:solidFill>
                  <a:srgbClr val="1343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>
                <a:sym typeface="+mn-ea"/>
              </a:rPr>
              <a:t>第</a:t>
            </a:r>
            <a:r>
              <a:rPr lang="en-US" altLang="zh-CN">
                <a:sym typeface="+mn-ea"/>
              </a:rPr>
              <a:t>N</a:t>
            </a:r>
            <a:r>
              <a:rPr lang="zh-CN" altLang="en-US">
                <a:sym typeface="+mn-ea"/>
              </a:rPr>
              <a:t>章 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章节名称,略长拐弯</a:t>
            </a:r>
            <a:br>
              <a:rPr lang="zh-CN" altLang="en-US">
                <a:sym typeface="+mn-ea"/>
              </a:rPr>
            </a:br>
            <a:r>
              <a:rPr lang="zh-CN" altLang="en-US" b="1">
                <a:sym typeface="+mn-ea"/>
              </a:rPr>
              <a:t>本章作业</a:t>
            </a:r>
            <a:b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endParaRPr lang="zh-CN" altLang="en-US"/>
          </a:p>
        </p:txBody>
      </p:sp>
      <p:pic>
        <p:nvPicPr>
          <p:cNvPr id="5" name="图片 4" descr="file_496px_1208072_easyicon.net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993" y="5431791"/>
            <a:ext cx="1349587" cy="111188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作业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r>
              <a:rPr lang="zh-CN" altLang="en-US" dirty="0">
                <a:sym typeface="+mn-ea"/>
              </a:rPr>
              <a:t>/</a:t>
            </a:r>
            <a:r>
              <a:rPr lang="en-US" altLang="zh-CN" dirty="0">
                <a:sym typeface="+mn-ea"/>
              </a:rPr>
              <a:t>28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55600" y="1114426"/>
            <a:ext cx="113792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0" indent="0" eaLnBrk="1" fontAlgn="auto" latinLnBrk="0" hangingPunct="1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en-US" altLang="zh-CN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小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238215" y="2060848"/>
            <a:ext cx="9048815" cy="1047757"/>
          </a:xfrm>
        </p:spPr>
        <p:txBody>
          <a:bodyPr anchor="b" anchorCtr="1">
            <a:noAutofit/>
          </a:bodyPr>
          <a:lstStyle>
            <a:lvl1pPr algn="ctr">
              <a:defRPr sz="5865" b="1"/>
            </a:lvl1pPr>
          </a:lstStyle>
          <a:p>
            <a:r>
              <a:rPr lang="zh-CN" altLang="en-US" dirty="0"/>
              <a:t>小节标题</a:t>
            </a:r>
            <a:endParaRPr lang="zh-CN" altLang="en-US" dirty="0"/>
          </a:p>
        </p:txBody>
      </p:sp>
      <p:sp>
        <p:nvSpPr>
          <p:cNvPr id="9" name="圆角矩形 8"/>
          <p:cNvSpPr/>
          <p:nvPr userDrawn="1"/>
        </p:nvSpPr>
        <p:spPr>
          <a:xfrm>
            <a:off x="1199456" y="3161931"/>
            <a:ext cx="9121013" cy="14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技能回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07435" y="2160001"/>
            <a:ext cx="10080000" cy="3672409"/>
          </a:xfrm>
          <a:noFill/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以企业面试题形式，回顾已学技能点</a:t>
            </a:r>
            <a:endParaRPr lang="en-US" altLang="zh-CN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以企业面试题形式，回顾已学技能点</a:t>
            </a:r>
            <a:endParaRPr lang="en-US" altLang="zh-CN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以企业面试题形式，回顾已学技能点</a:t>
            </a:r>
            <a:endParaRPr lang="en-US" altLang="zh-CN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0" y="1124744"/>
            <a:ext cx="12192000" cy="768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r>
              <a:rPr lang="zh-CN" altLang="en-US" sz="37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技能回顾</a:t>
            </a:r>
            <a:endParaRPr lang="zh-CN" altLang="en-US" sz="3735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图片 6" descr="tedu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0000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课堂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 userDrawn="1"/>
        </p:nvSpPr>
        <p:spPr>
          <a:xfrm>
            <a:off x="0" y="2564908"/>
            <a:ext cx="624000" cy="14962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39" tIns="45720" rIns="91439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135" b="1" dirty="0">
                <a:solidFill>
                  <a:srgbClr val="F9FAFB"/>
                </a:solidFill>
              </a:rPr>
              <a:t>课</a:t>
            </a:r>
            <a:endParaRPr lang="en-US" altLang="zh-CN" sz="2135" b="1" dirty="0">
              <a:solidFill>
                <a:srgbClr val="F9FAFB"/>
              </a:solidFill>
            </a:endParaRPr>
          </a:p>
          <a:p>
            <a:pPr algn="ctr"/>
            <a:r>
              <a:rPr lang="zh-CN" altLang="en-US" sz="2135" b="1" dirty="0">
                <a:solidFill>
                  <a:srgbClr val="F9FAFB"/>
                </a:solidFill>
              </a:rPr>
              <a:t>堂</a:t>
            </a:r>
            <a:endParaRPr lang="en-US" altLang="zh-CN" sz="2135" b="1" dirty="0">
              <a:solidFill>
                <a:srgbClr val="F9FAFB"/>
              </a:solidFill>
            </a:endParaRPr>
          </a:p>
          <a:p>
            <a:pPr algn="ctr"/>
            <a:r>
              <a:rPr lang="zh-CN" altLang="en-US" sz="2135" b="1" dirty="0">
                <a:solidFill>
                  <a:srgbClr val="F9FAFB"/>
                </a:solidFill>
              </a:rPr>
              <a:t>练习</a:t>
            </a:r>
            <a:endParaRPr lang="en-US" altLang="zh-CN" sz="2135" b="1" dirty="0">
              <a:solidFill>
                <a:srgbClr val="F9FAFB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761963" y="571483"/>
            <a:ext cx="7524804" cy="1047757"/>
          </a:xfrm>
        </p:spPr>
        <p:txBody>
          <a:bodyPr>
            <a:noAutofit/>
          </a:bodyPr>
          <a:lstStyle>
            <a:lvl1pPr algn="l">
              <a:defRPr sz="3735" b="1"/>
            </a:lvl1pPr>
          </a:lstStyle>
          <a:p>
            <a:r>
              <a:rPr lang="zh-CN" altLang="en-US" dirty="0"/>
              <a:t>案例</a:t>
            </a:r>
            <a:r>
              <a:rPr lang="en-US" altLang="zh-CN" dirty="0"/>
              <a:t>1</a:t>
            </a:r>
            <a:r>
              <a:rPr lang="zh-CN" altLang="en-US" dirty="0"/>
              <a:t>：课堂练习标题</a:t>
            </a:r>
            <a:endParaRPr lang="zh-CN" altLang="en-US" dirty="0"/>
          </a:p>
        </p:txBody>
      </p:sp>
      <p:sp>
        <p:nvSpPr>
          <p:cNvPr id="15" name="内容占位符 15"/>
          <p:cNvSpPr>
            <a:spLocks noGrp="1"/>
          </p:cNvSpPr>
          <p:nvPr>
            <p:ph sz="quarter" idx="10"/>
          </p:nvPr>
        </p:nvSpPr>
        <p:spPr>
          <a:xfrm>
            <a:off x="815417" y="1628800"/>
            <a:ext cx="10849204" cy="482453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5"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grpSp>
        <p:nvGrpSpPr>
          <p:cNvPr id="8" name="组合 5"/>
          <p:cNvGrpSpPr/>
          <p:nvPr userDrawn="1"/>
        </p:nvGrpSpPr>
        <p:grpSpPr>
          <a:xfrm>
            <a:off x="143340" y="6213309"/>
            <a:ext cx="528185" cy="528184"/>
            <a:chOff x="71406" y="6069958"/>
            <a:chExt cx="716628" cy="716628"/>
          </a:xfrm>
          <a:solidFill>
            <a:srgbClr val="2A56D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十字形 9"/>
            <p:cNvSpPr/>
            <p:nvPr userDrawn="1"/>
          </p:nvSpPr>
          <p:spPr>
            <a:xfrm>
              <a:off x="71406" y="6282586"/>
              <a:ext cx="504000" cy="504000"/>
            </a:xfrm>
            <a:prstGeom prst="plus">
              <a:avLst>
                <a:gd name="adj" fmla="val 37842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39" tIns="45720" rIns="91439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buNone/>
              </a:pPr>
              <a:endParaRPr lang="zh-CN" altLang="en-US" sz="1600" b="1">
                <a:solidFill>
                  <a:srgbClr val="F9FA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3" name="十字形 12"/>
            <p:cNvSpPr/>
            <p:nvPr userDrawn="1"/>
          </p:nvSpPr>
          <p:spPr>
            <a:xfrm>
              <a:off x="500034" y="6069958"/>
              <a:ext cx="288000" cy="288000"/>
            </a:xfrm>
            <a:prstGeom prst="plus">
              <a:avLst>
                <a:gd name="adj" fmla="val 37842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39" tIns="45720" rIns="91439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buNone/>
              </a:pPr>
              <a:endParaRPr lang="zh-CN" altLang="en-US" sz="1600" b="1">
                <a:solidFill>
                  <a:srgbClr val="F9FA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今日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1124744"/>
            <a:ext cx="12192000" cy="76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r>
              <a:rPr lang="zh-CN" altLang="en-US" sz="3735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今日总结</a:t>
            </a:r>
            <a:endParaRPr lang="zh-CN" altLang="en-US" sz="3735" b="1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" name="内容占位符 15"/>
          <p:cNvSpPr>
            <a:spLocks noGrp="1"/>
          </p:cNvSpPr>
          <p:nvPr>
            <p:ph sz="quarter" idx="10"/>
          </p:nvPr>
        </p:nvSpPr>
        <p:spPr>
          <a:xfrm>
            <a:off x="1007435" y="2160000"/>
            <a:ext cx="10080000" cy="105932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665">
                <a:solidFill>
                  <a:srgbClr val="000099"/>
                </a:solidFill>
              </a:defRPr>
            </a:lvl2pPr>
            <a:lvl3pPr marL="914400" indent="0">
              <a:buNone/>
              <a:defRPr sz="1800">
                <a:solidFill>
                  <a:srgbClr val="00B0F0"/>
                </a:solidFill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</p:txBody>
      </p:sp>
      <p:pic>
        <p:nvPicPr>
          <p:cNvPr id="2" name="图片 6" descr="tedu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0000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今日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1124744"/>
            <a:ext cx="12192000" cy="76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r>
              <a:rPr lang="zh-CN" altLang="en-US" sz="37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今日目标</a:t>
            </a:r>
            <a:endParaRPr lang="zh-CN" altLang="en-US" sz="3735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图片 6" descr="tedu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0000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07435" y="2160001"/>
            <a:ext cx="10080000" cy="3672409"/>
          </a:xfrm>
          <a:noFill/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理解</a:t>
            </a:r>
            <a:r>
              <a:rPr lang="en-US" altLang="zh-CN" dirty="0" err="1"/>
              <a:t>xxxx</a:t>
            </a:r>
            <a:endParaRPr lang="en-US" altLang="zh-CN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学会</a:t>
            </a:r>
            <a:r>
              <a:rPr lang="en-US" altLang="zh-CN" dirty="0" err="1"/>
              <a:t>xxxx</a:t>
            </a:r>
            <a:endParaRPr lang="en-US" altLang="zh-CN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学会</a:t>
            </a:r>
            <a:r>
              <a:rPr lang="en-US" altLang="zh-CN" dirty="0" err="1"/>
              <a:t>xxxx</a:t>
            </a:r>
            <a:endParaRPr lang="en-US" altLang="zh-CN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小节内知识块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477746" y="2060848"/>
            <a:ext cx="9048815" cy="1047757"/>
          </a:xfrm>
        </p:spPr>
        <p:txBody>
          <a:bodyPr anchor="b" anchorCtr="1">
            <a:noAutofit/>
          </a:bodyPr>
          <a:lstStyle>
            <a:lvl1pPr algn="ctr">
              <a:defRPr sz="4800" b="1"/>
            </a:lvl1pPr>
          </a:lstStyle>
          <a:p>
            <a:r>
              <a:rPr lang="zh-CN" altLang="en-US" dirty="0"/>
              <a:t>小节内知识块标题</a:t>
            </a:r>
            <a:endParaRPr lang="zh-CN" altLang="en-US" dirty="0"/>
          </a:p>
        </p:txBody>
      </p:sp>
      <p:sp>
        <p:nvSpPr>
          <p:cNvPr id="9" name="圆角矩形 8"/>
          <p:cNvSpPr/>
          <p:nvPr userDrawn="1"/>
        </p:nvSpPr>
        <p:spPr>
          <a:xfrm>
            <a:off x="1438987" y="3161931"/>
            <a:ext cx="9121013" cy="108000"/>
          </a:xfrm>
          <a:prstGeom prst="roundRect">
            <a:avLst/>
          </a:prstGeom>
          <a:solidFill>
            <a:srgbClr val="0070C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 b="1" dirty="0">
              <a:solidFill>
                <a:prstClr val="black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9258641" y="3317297"/>
            <a:ext cx="1296000" cy="432000"/>
          </a:xfr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lIns="0" tIns="0" rIns="0" bIns="108000" anchor="ctr" anchorCtr="0"/>
          <a:lstStyle>
            <a:lvl1pPr algn="ctr">
              <a:buFont typeface="Arial" panose="020B0604020202020204" pitchFamily="34" charset="0"/>
              <a:buNone/>
              <a:defRPr sz="2000" b="1" u="none">
                <a:solidFill>
                  <a:schemeClr val="bg1"/>
                </a:solidFill>
                <a:latin typeface="Comic Sans MS" panose="030F0702030302020204" pitchFamily="66" charset="0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Where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正文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24000" y="1017000"/>
            <a:ext cx="12240000" cy="36000"/>
          </a:xfrm>
          <a:prstGeom prst="rect">
            <a:avLst/>
          </a:prstGeom>
          <a:solidFill>
            <a:srgbClr val="126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" name="内容占位符 13"/>
          <p:cNvSpPr>
            <a:spLocks noGrp="1"/>
          </p:cNvSpPr>
          <p:nvPr>
            <p:ph sz="quarter" idx="11"/>
          </p:nvPr>
        </p:nvSpPr>
        <p:spPr>
          <a:xfrm>
            <a:off x="766762" y="117000"/>
            <a:ext cx="10647647" cy="792000"/>
          </a:xfrm>
        </p:spPr>
        <p:txBody>
          <a:bodyPr anchor="ctr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4000" b="1" kern="1200" dirty="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9"/>
          <p:cNvSpPr>
            <a:spLocks noGrp="1"/>
          </p:cNvSpPr>
          <p:nvPr>
            <p:ph sz="quarter" idx="10" hasCustomPrompt="1"/>
          </p:nvPr>
        </p:nvSpPr>
        <p:spPr>
          <a:xfrm>
            <a:off x="766762" y="1197000"/>
            <a:ext cx="10658475" cy="4896000"/>
          </a:xfrm>
          <a:ln>
            <a:noFill/>
          </a:ln>
        </p:spPr>
        <p:txBody>
          <a:bodyPr lIns="90000"/>
          <a:lstStyle>
            <a:lvl1pPr marL="361950" indent="-372745">
              <a:lnSpc>
                <a:spcPct val="150000"/>
              </a:lnSpc>
              <a:buFont typeface="Arial" panose="020B0604020202020204" pitchFamily="34" charset="0"/>
              <a:buChar char="•"/>
              <a:defRPr sz="2800" b="1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74549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4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2pPr>
            <a:lvl3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lvl3pPr>
            <a:lvl4pPr marL="922655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 indent="-228600"/>
            <a:r>
              <a:rPr lang="zh-CN" altLang="en-US" dirty="0"/>
              <a:t> 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  第二级</a:t>
            </a:r>
            <a:endParaRPr lang="zh-CN" altLang="en-US" dirty="0"/>
          </a:p>
        </p:txBody>
      </p:sp>
      <p:pic>
        <p:nvPicPr>
          <p:cNvPr id="17" name="图片 6" descr="tedu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0000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课堂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761963" y="571483"/>
            <a:ext cx="7524804" cy="1047757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zh-CN" altLang="en-US" dirty="0"/>
              <a:t>课堂练习标题</a:t>
            </a:r>
            <a:endParaRPr lang="zh-CN" altLang="en-US" dirty="0"/>
          </a:p>
        </p:txBody>
      </p:sp>
      <p:sp>
        <p:nvSpPr>
          <p:cNvPr id="15" name="内容占位符 15"/>
          <p:cNvSpPr>
            <a:spLocks noGrp="1"/>
          </p:cNvSpPr>
          <p:nvPr>
            <p:ph sz="quarter" idx="10"/>
          </p:nvPr>
        </p:nvSpPr>
        <p:spPr>
          <a:xfrm>
            <a:off x="815417" y="1628800"/>
            <a:ext cx="10849204" cy="482453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800"/>
            </a:lvl1pPr>
            <a:lvl2pPr>
              <a:lnSpc>
                <a:spcPct val="110000"/>
              </a:lnSpc>
              <a:defRPr sz="2400"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grpSp>
        <p:nvGrpSpPr>
          <p:cNvPr id="8" name="组合 5"/>
          <p:cNvGrpSpPr/>
          <p:nvPr userDrawn="1"/>
        </p:nvGrpSpPr>
        <p:grpSpPr>
          <a:xfrm>
            <a:off x="143340" y="6213318"/>
            <a:ext cx="528185" cy="528185"/>
            <a:chOff x="71406" y="6069958"/>
            <a:chExt cx="716628" cy="716628"/>
          </a:xfrm>
          <a:solidFill>
            <a:srgbClr val="2A56D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十字形 9"/>
            <p:cNvSpPr/>
            <p:nvPr userDrawn="1"/>
          </p:nvSpPr>
          <p:spPr>
            <a:xfrm>
              <a:off x="71406" y="6282586"/>
              <a:ext cx="504000" cy="504000"/>
            </a:xfrm>
            <a:prstGeom prst="plus">
              <a:avLst>
                <a:gd name="adj" fmla="val 37842"/>
              </a:avLst>
            </a:prstGeom>
            <a:solidFill>
              <a:srgbClr val="E46C0A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39" tIns="45720" rIns="91439" bIns="45720" rtlCol="0" anchor="ctr">
              <a:noAutofit/>
            </a:bodyPr>
            <a:lstStyle/>
            <a:p>
              <a:pPr algn="ctr" fontAlgn="auto">
                <a:spcAft>
                  <a:spcPts val="0"/>
                </a:spcAft>
              </a:pPr>
              <a:endParaRPr lang="zh-CN" altLang="en-US" sz="1600" b="1" dirty="0">
                <a:solidFill>
                  <a:srgbClr val="F9FAFB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3" name="十字形 12"/>
            <p:cNvSpPr/>
            <p:nvPr userDrawn="1"/>
          </p:nvSpPr>
          <p:spPr>
            <a:xfrm>
              <a:off x="500034" y="6069958"/>
              <a:ext cx="288000" cy="288000"/>
            </a:xfrm>
            <a:prstGeom prst="plus">
              <a:avLst>
                <a:gd name="adj" fmla="val 37842"/>
              </a:avLst>
            </a:prstGeom>
            <a:solidFill>
              <a:srgbClr val="E46C0A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39" tIns="45720" rIns="91439" bIns="45720" rtlCol="0" anchor="ctr">
              <a:noAutofit/>
            </a:bodyPr>
            <a:lstStyle/>
            <a:p>
              <a:pPr algn="ctr" fontAlgn="auto">
                <a:spcAft>
                  <a:spcPts val="0"/>
                </a:spcAft>
              </a:pPr>
              <a:endParaRPr lang="zh-CN" altLang="en-US" sz="1600" b="1" dirty="0">
                <a:solidFill>
                  <a:srgbClr val="F9FAFB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4" name="标题 1"/>
          <p:cNvSpPr txBox="1"/>
          <p:nvPr userDrawn="1"/>
        </p:nvSpPr>
        <p:spPr>
          <a:xfrm>
            <a:off x="0" y="2575820"/>
            <a:ext cx="624000" cy="1496289"/>
          </a:xfrm>
          <a:prstGeom prst="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horz" lIns="91439" tIns="45720" rIns="91439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F9FAFB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j-cs"/>
              </a:rPr>
              <a:t>课</a:t>
            </a:r>
            <a:endParaRPr kumimoji="0" lang="en-US" altLang="zh-CN" sz="2135" b="1" i="0" u="none" strike="noStrike" kern="1200" cap="none" spc="0" normalizeH="0" baseline="0" noProof="0" dirty="0">
              <a:ln>
                <a:noFill/>
              </a:ln>
              <a:solidFill>
                <a:srgbClr val="F9FAFB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F9FAFB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j-cs"/>
              </a:rPr>
              <a:t>堂</a:t>
            </a:r>
            <a:endParaRPr kumimoji="0" lang="en-US" altLang="zh-CN" sz="2135" b="1" i="0" u="none" strike="noStrike" kern="1200" cap="none" spc="0" normalizeH="0" baseline="0" noProof="0" dirty="0">
              <a:ln>
                <a:noFill/>
              </a:ln>
              <a:solidFill>
                <a:srgbClr val="F9FAFB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F9FAFB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j-cs"/>
              </a:rPr>
              <a:t>练习</a:t>
            </a:r>
            <a:endParaRPr kumimoji="0" lang="en-US" altLang="zh-CN" sz="2135" b="1" i="0" u="none" strike="noStrike" kern="1200" cap="none" spc="0" normalizeH="0" baseline="0" noProof="0" dirty="0">
              <a:ln>
                <a:noFill/>
              </a:ln>
              <a:solidFill>
                <a:srgbClr val="F9FAFB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j-cs"/>
            </a:endParaRPr>
          </a:p>
        </p:txBody>
      </p:sp>
      <p:pic>
        <p:nvPicPr>
          <p:cNvPr id="9" name="图片 6" descr="tedu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0000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add-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顶角 6"/>
          <p:cNvSpPr/>
          <p:nvPr userDrawn="1"/>
        </p:nvSpPr>
        <p:spPr>
          <a:xfrm>
            <a:off x="-24000" y="504079"/>
            <a:ext cx="3960000" cy="216000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-24000" y="1017000"/>
            <a:ext cx="12240000" cy="36000"/>
          </a:xfrm>
          <a:prstGeom prst="rect">
            <a:avLst/>
          </a:prstGeom>
          <a:solidFill>
            <a:srgbClr val="126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" name="内容占位符 13"/>
          <p:cNvSpPr>
            <a:spLocks noGrp="1"/>
          </p:cNvSpPr>
          <p:nvPr>
            <p:ph sz="quarter" idx="11"/>
          </p:nvPr>
        </p:nvSpPr>
        <p:spPr>
          <a:xfrm>
            <a:off x="1416000" y="117000"/>
            <a:ext cx="9998409" cy="792000"/>
          </a:xfrm>
        </p:spPr>
        <p:txBody>
          <a:bodyPr anchor="ctr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3600" b="1" kern="1200" dirty="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9"/>
          <p:cNvSpPr>
            <a:spLocks noGrp="1"/>
          </p:cNvSpPr>
          <p:nvPr>
            <p:ph sz="quarter" idx="10" hasCustomPrompt="1"/>
          </p:nvPr>
        </p:nvSpPr>
        <p:spPr>
          <a:xfrm>
            <a:off x="766762" y="1197000"/>
            <a:ext cx="10658475" cy="4896000"/>
          </a:xfrm>
          <a:ln>
            <a:noFill/>
          </a:ln>
        </p:spPr>
        <p:txBody>
          <a:bodyPr lIns="90000"/>
          <a:lstStyle>
            <a:lvl1pPr marL="361950" indent="-372745">
              <a:lnSpc>
                <a:spcPct val="150000"/>
              </a:lnSpc>
              <a:buFont typeface="Arial" panose="020B0604020202020204" pitchFamily="34" charset="0"/>
              <a:buChar char="•"/>
              <a:defRPr sz="2800" b="1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74549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4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2pPr>
            <a:lvl3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lvl3pPr>
            <a:lvl4pPr marL="922655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 indent="-228600"/>
            <a:r>
              <a:rPr lang="zh-CN" altLang="en-US" dirty="0"/>
              <a:t> 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  第二级</a:t>
            </a:r>
            <a:endParaRPr lang="zh-CN" altLang="en-US" dirty="0"/>
          </a:p>
        </p:txBody>
      </p:sp>
      <p:pic>
        <p:nvPicPr>
          <p:cNvPr id="17" name="图片 6" descr="tedu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0000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 userDrawn="1"/>
        </p:nvSpPr>
        <p:spPr>
          <a:xfrm>
            <a:off x="768000" y="-87165"/>
            <a:ext cx="7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  <a:latin typeface="书体坊米芾体" panose="02010601030101010101" pitchFamily="2" charset="-122"/>
                <a:ea typeface="书体坊米芾体" panose="02010601030101010101" pitchFamily="2" charset="-122"/>
              </a:rPr>
              <a:t>？</a:t>
            </a:r>
            <a:endParaRPr lang="zh-CN" altLang="en-US" sz="7200" b="1" dirty="0">
              <a:latin typeface="书体坊米芾体" panose="02010601030101010101" pitchFamily="2" charset="-122"/>
              <a:ea typeface="书体坊米芾体" panose="02010601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每小节小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344150" y="0"/>
            <a:ext cx="1655763" cy="9810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sz="quarter" idx="10" hasCustomPrompt="1"/>
          </p:nvPr>
        </p:nvSpPr>
        <p:spPr>
          <a:xfrm>
            <a:off x="766762" y="1845000"/>
            <a:ext cx="10658475" cy="4536000"/>
          </a:xfrm>
        </p:spPr>
        <p:txBody>
          <a:bodyPr lIns="90000"/>
          <a:lstStyle>
            <a:lvl1pPr marL="361950" indent="-372745">
              <a:lnSpc>
                <a:spcPct val="150000"/>
              </a:lnSpc>
              <a:buFont typeface="Arial" panose="020B0604020202020204" pitchFamily="34" charset="0"/>
              <a:buChar char="•"/>
              <a:defRPr sz="3200" b="1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74549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8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2pPr>
            <a:lvl3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lvl3pPr>
            <a:lvl4pPr marL="922655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 indent="-228600"/>
            <a:r>
              <a:rPr lang="zh-CN" altLang="en-US" dirty="0"/>
              <a:t> 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  第二级</a:t>
            </a:r>
            <a:endParaRPr lang="zh-CN" altLang="en-US" dirty="0"/>
          </a:p>
        </p:txBody>
      </p:sp>
      <p:pic>
        <p:nvPicPr>
          <p:cNvPr id="11" name="图片 6" descr="tedu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0000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3"/>
          <p:cNvSpPr txBox="1"/>
          <p:nvPr userDrawn="1">
            <p:custDataLst>
              <p:tags r:id="rId3"/>
            </p:custDataLst>
          </p:nvPr>
        </p:nvSpPr>
        <p:spPr>
          <a:xfrm>
            <a:off x="630238" y="45000"/>
            <a:ext cx="1968500" cy="18621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6000" b="1" dirty="0">
                <a:solidFill>
                  <a:srgbClr val="022B7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小结</a:t>
            </a:r>
            <a:endParaRPr lang="en-US" altLang="zh-CN" sz="6000" b="1" dirty="0">
              <a:solidFill>
                <a:srgbClr val="022B73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小节1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内容占位符 19"/>
          <p:cNvSpPr>
            <a:spLocks noGrp="1"/>
          </p:cNvSpPr>
          <p:nvPr>
            <p:ph sz="quarter" idx="11"/>
          </p:nvPr>
        </p:nvSpPr>
        <p:spPr>
          <a:xfrm>
            <a:off x="1053784" y="3222737"/>
            <a:ext cx="8570216" cy="782263"/>
          </a:xfr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marL="0" indent="0">
              <a:buFontTx/>
              <a:buNone/>
              <a:defRPr lang="zh-CN" altLang="en-US" sz="4000" b="1" noProof="1">
                <a:ln>
                  <a:noFill/>
                </a:ln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 eaLnBrk="1" hangingPunct="1">
              <a:spcBef>
                <a:spcPct val="0"/>
              </a:spcBef>
            </a:pPr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7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30238" y="1452563"/>
            <a:ext cx="1968500" cy="18621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00" b="1" dirty="0">
                <a:solidFill>
                  <a:srgbClr val="013078"/>
                </a:solidFill>
                <a:ea typeface="宋体" panose="02010600030101010101" pitchFamily="2" charset="-122"/>
              </a:rPr>
              <a:t>01</a:t>
            </a:r>
            <a:endParaRPr lang="en-US" altLang="zh-CN" sz="10000" b="1" dirty="0">
              <a:solidFill>
                <a:srgbClr val="013078"/>
              </a:solidFill>
              <a:ea typeface="宋体" panose="02010600030101010101" pitchFamily="2" charset="-122"/>
            </a:endParaRPr>
          </a:p>
        </p:txBody>
      </p:sp>
      <p:pic>
        <p:nvPicPr>
          <p:cNvPr id="29" name="图片 6" descr="tedu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8913" y="47625"/>
            <a:ext cx="1652587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0.xml"/><Relationship Id="rId23" Type="http://schemas.openxmlformats.org/officeDocument/2006/relationships/tags" Target="../tags/tag9.xml"/><Relationship Id="rId22" Type="http://schemas.openxmlformats.org/officeDocument/2006/relationships/tags" Target="../tags/tag8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 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 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36380-BA78-4470-A6C8-77E6E75F1098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buFont typeface="Arial" panose="020B0604020202020204" pitchFamily="34" charset="0"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D6EEB6-5300-41A9-A793-517E097F478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思源黑体 CN Regular" panose="020B0500000000000000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思源黑体 CN Regular" panose="020B0500000000000000" pitchFamily="34" charset="-122"/>
          <a:cs typeface="+mn-cs"/>
        </a:defRPr>
      </a:lvl1pPr>
      <a:lvl2pPr marL="6858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思源黑体 CN Regular" panose="020B0500000000000000" pitchFamily="34" charset="-122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Regular" panose="020B0500000000000000" pitchFamily="34" charset="-122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Regular" panose="020B0500000000000000" pitchFamily="34" charset="-122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/>
              <a:t>计算机木马</a:t>
            </a:r>
            <a:endParaRPr lang="zh-CN" altLang="en-US" dirty="0"/>
          </a:p>
        </p:txBody>
      </p:sp>
      <p:sp>
        <p:nvSpPr>
          <p:cNvPr id="20" name="内容占位符 1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altLang="zh-CN"/>
              <a:t>Windows</a:t>
            </a:r>
            <a:r>
              <a:rPr lang="zh-CN" altLang="en-US"/>
              <a:t>应用安全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木马程序演示（续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肉鸡（被控端）检查通信结果</a:t>
            </a:r>
            <a:endParaRPr lang="en-US" altLang="zh-CN" dirty="0"/>
          </a:p>
          <a:p>
            <a:pPr lvl="1"/>
            <a:r>
              <a:rPr lang="en-US" altLang="zh-CN" dirty="0"/>
              <a:t>netstat –nao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4" name="Picture 2" descr="F:\达内\授课\1804\snap001.bm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00" y="2549568"/>
            <a:ext cx="6521351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木马配置及使用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zh-CN" dirty="0"/>
              <a:t>准备</a:t>
            </a:r>
            <a:r>
              <a:rPr lang="en-US" altLang="zh-CN" dirty="0"/>
              <a:t>2</a:t>
            </a:r>
            <a:r>
              <a:rPr lang="zh-CN" altLang="zh-CN" dirty="0"/>
              <a:t>台</a:t>
            </a:r>
            <a:r>
              <a:rPr lang="en-US" altLang="zh-CN" dirty="0"/>
              <a:t>Windows</a:t>
            </a:r>
            <a:r>
              <a:rPr lang="zh-CN" altLang="zh-CN" dirty="0"/>
              <a:t>虚拟机其中一台为黑客机、另外一台为被控机</a:t>
            </a:r>
            <a:endParaRPr lang="en-US" altLang="zh-CN" dirty="0"/>
          </a:p>
          <a:p>
            <a:pPr lvl="0"/>
            <a:r>
              <a:rPr lang="zh-CN" altLang="en-US" dirty="0"/>
              <a:t>部署使用“大白鲨”木马程序</a:t>
            </a:r>
            <a:endParaRPr lang="zh-CN" altLang="zh-CN" dirty="0"/>
          </a:p>
          <a:p>
            <a:pPr lvl="1"/>
            <a:r>
              <a:rPr lang="zh-CN" altLang="zh-CN" dirty="0"/>
              <a:t>在黑客机上配置生成“大白鲨”服务端程序</a:t>
            </a:r>
            <a:endParaRPr lang="zh-CN" altLang="zh-CN" dirty="0"/>
          </a:p>
          <a:p>
            <a:pPr lvl="1"/>
            <a:r>
              <a:rPr lang="zh-CN" altLang="zh-CN" dirty="0"/>
              <a:t>将服务端程序部署给被控机，并在被控主机上运行</a:t>
            </a:r>
            <a:endParaRPr lang="zh-CN" altLang="zh-CN" dirty="0"/>
          </a:p>
          <a:p>
            <a:pPr lvl="1"/>
            <a:r>
              <a:rPr lang="zh-CN" altLang="zh-CN" dirty="0"/>
              <a:t>在黑客机实现对被控机的远程控制</a:t>
            </a:r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0"/>
          </p:nvPr>
        </p:nvSpPr>
        <p:spPr>
          <a:xfrm>
            <a:off x="1007435" y="2160000"/>
            <a:ext cx="10080000" cy="1057910"/>
          </a:xfrm>
        </p:spPr>
        <p:txBody>
          <a:bodyPr/>
          <a:lstStyle/>
          <a:p>
            <a:r>
              <a:rPr lang="zh-CN" altLang="en-US" dirty="0"/>
              <a:t>熟悉木马控制的工作方式，认识木马的危害</a:t>
            </a:r>
            <a:endParaRPr lang="en-US" altLang="zh-CN" dirty="0"/>
          </a:p>
          <a:p>
            <a:pPr lvl="1"/>
            <a:r>
              <a:rPr lang="zh-CN" altLang="en-US" dirty="0"/>
              <a:t>“大白鲨”木马程序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熟悉木马控制的工作方式，认识木马的危害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1524000" y="1970837"/>
            <a:ext cx="9144000" cy="275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计算机木马原理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W</a:t>
            </a:r>
            <a:r>
              <a:rPr lang="en-US" altLang="zh-CN" dirty="0"/>
              <a:t>hat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木马概述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“木马”的典故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1199456" y="1814189"/>
            <a:ext cx="7488832" cy="2389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古希腊传说中，希腊联军围困特洛伊城久攻不下，于是假装撤退，留下一具巨大的中空木马，特洛伊守军不知是计，把木马运进城中作为战利品。</a:t>
            </a:r>
            <a:endParaRPr lang="zh-CN" altLang="en-US" sz="2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夜深人静之际，木马腹中躲藏的希腊士兵打开城门，与城外的士兵里应外合攻陷特洛伊城。</a:t>
            </a:r>
            <a:endParaRPr lang="zh-CN" altLang="en-US" sz="2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后人常用“特洛伊木马”这一典故，比喻“害人的礼物”，有“一经潜入，后患无穷”之意。</a:t>
            </a:r>
            <a:endParaRPr lang="zh-CN" altLang="en-US" sz="2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https://timgsa.baidu.com/timg?image&amp;quality=80&amp;size=b10000_10000&amp;sec=1531127901&amp;di=b55bf25ac74ab3c2fe9ba2706c4fafba&amp;src=http://www.xuanlishi.com/uploads/allimg/160302/1-16030222411Y04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b="10001"/>
          <a:stretch>
            <a:fillRect/>
          </a:stretch>
        </p:blipFill>
        <p:spPr bwMode="auto">
          <a:xfrm>
            <a:off x="6288021" y="3940778"/>
            <a:ext cx="5088567" cy="26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木马概述（续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计算机木马，</a:t>
            </a:r>
            <a:r>
              <a:rPr lang="en-US" altLang="zh-CN" dirty="0"/>
              <a:t>Trojan</a:t>
            </a:r>
            <a:endParaRPr lang="en-US" altLang="zh-CN" dirty="0"/>
          </a:p>
          <a:p>
            <a:pPr lvl="1"/>
            <a:r>
              <a:rPr lang="zh-CN" altLang="en-US" dirty="0"/>
              <a:t>指具有欺骗性质、会导致</a:t>
            </a:r>
            <a:r>
              <a:rPr lang="zh-CN" altLang="zh-CN" dirty="0"/>
              <a:t>受害者</a:t>
            </a:r>
            <a:r>
              <a:rPr lang="zh-CN" altLang="en-US" dirty="0"/>
              <a:t>计算机的敏感信息泄露、被黑客控制等危害的隐蔽性程序</a:t>
            </a:r>
            <a:endParaRPr lang="en-US" altLang="zh-CN" dirty="0"/>
          </a:p>
          <a:p>
            <a:pPr lvl="1"/>
            <a:r>
              <a:rPr lang="zh-CN" altLang="en-US" dirty="0"/>
              <a:t>木马程序通常被伪装</a:t>
            </a:r>
            <a:r>
              <a:rPr lang="en-US" altLang="zh-CN" dirty="0"/>
              <a:t>/</a:t>
            </a:r>
            <a:r>
              <a:rPr lang="zh-CN" altLang="en-US" dirty="0"/>
              <a:t>依附在一些工具软件、小游戏、图片、视频等文件中，诱使用户打开以激活木马</a:t>
            </a:r>
            <a:endParaRPr lang="en-US" altLang="zh-CN" dirty="0"/>
          </a:p>
        </p:txBody>
      </p:sp>
      <p:pic>
        <p:nvPicPr>
          <p:cNvPr id="7" name="Picture 2" descr="C:\Users\jt\Desktop\154887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42" y="4426142"/>
            <a:ext cx="2638919" cy="19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t\Desktop\snap099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63" y="4426151"/>
            <a:ext cx="3446279" cy="19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imgsa.baidu.com/timg?image&amp;quality=80&amp;size=b10000_10000&amp;sec=1531128651&amp;di=8281a55c51411b1b8fe3410bcfe322c3&amp;src=http://www.spp.gov.cn/dfjcdt/201704/c20e32aea84740b198ed41f86489c8c1/images/75a329badb9c4fb7be69fad6974bd03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9406" r="1219" b="10574"/>
          <a:stretch>
            <a:fillRect/>
          </a:stretch>
        </p:blipFill>
        <p:spPr bwMode="auto">
          <a:xfrm>
            <a:off x="1295467" y="4426142"/>
            <a:ext cx="3333372" cy="19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木马概述（续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木马</a:t>
            </a:r>
            <a:r>
              <a:rPr lang="zh-CN" altLang="zh-CN" dirty="0"/>
              <a:t>植入</a:t>
            </a:r>
            <a:r>
              <a:rPr lang="zh-CN" altLang="en-US" dirty="0"/>
              <a:t>及启用过程</a:t>
            </a:r>
            <a:endParaRPr lang="zh-CN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435" y="1892830"/>
            <a:ext cx="9601067" cy="4341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木马程序演示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配置并启用“大白鲨”木马程序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440150" y="1948759"/>
            <a:ext cx="4208437" cy="467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8064" tIns="69032" rIns="138064" bIns="69032">
            <a:spAutoFit/>
          </a:bodyPr>
          <a:lstStyle/>
          <a:p>
            <a:pPr algn="ctr" defTabSz="1371600" eaLnBrk="0" hangingPunct="0">
              <a:spcBef>
                <a:spcPct val="50000"/>
              </a:spcBef>
            </a:pPr>
            <a:r>
              <a:rPr lang="zh-CN" altLang="en-US" sz="21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黑客（控制端）：</a:t>
            </a:r>
            <a:r>
              <a:rPr lang="en-US" altLang="zh-CN" sz="21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192.168.1.1</a:t>
            </a:r>
            <a:endParaRPr lang="en-US" altLang="zh-CN" sz="2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7648203" y="5855031"/>
            <a:ext cx="4080453" cy="467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8064" tIns="69032" rIns="138064" bIns="69032">
            <a:spAutoFit/>
          </a:bodyPr>
          <a:lstStyle/>
          <a:p>
            <a:pPr algn="ctr" defTabSz="1371600" eaLnBrk="0" hangingPunct="0">
              <a:spcBef>
                <a:spcPct val="50000"/>
              </a:spcBef>
            </a:pPr>
            <a:r>
              <a:rPr lang="zh-CN" altLang="en-US" sz="21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肉鸡（被控端）：</a:t>
            </a:r>
            <a:r>
              <a:rPr lang="en-US" altLang="zh-CN" sz="21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192.168.1.66</a:t>
            </a:r>
            <a:endParaRPr lang="zh-CN" altLang="en-US" sz="2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23"/>
          <p:cNvCxnSpPr>
            <a:cxnSpLocks noChangeShapeType="1"/>
          </p:cNvCxnSpPr>
          <p:nvPr/>
        </p:nvCxnSpPr>
        <p:spPr bwMode="auto">
          <a:xfrm>
            <a:off x="9280385" y="2948947"/>
            <a:ext cx="0" cy="220824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2256" y="2416466"/>
            <a:ext cx="70408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2256" y="5061182"/>
            <a:ext cx="70408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F:\达内\授课\1712\安全\day01\snap00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936568"/>
            <a:ext cx="5811709" cy="43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木马程序演示（续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配置服务端 </a:t>
            </a:r>
            <a:r>
              <a:rPr lang="en-US" altLang="zh-CN" dirty="0"/>
              <a:t>--》</a:t>
            </a:r>
            <a:r>
              <a:rPr lang="zh-CN" altLang="en-US" dirty="0"/>
              <a:t>在肉鸡上运行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17" name="Picture 2" descr="F:\达内\授课\1712\安全\day01\snap001.bm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68" y="1844068"/>
            <a:ext cx="4379301" cy="4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箭头 2"/>
          <p:cNvSpPr/>
          <p:nvPr/>
        </p:nvSpPr>
        <p:spPr>
          <a:xfrm>
            <a:off x="4271797" y="3836036"/>
            <a:ext cx="1229419" cy="5760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13" y="1917000"/>
            <a:ext cx="2743200" cy="4391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木马程序演示（续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在黑客机上看到上线主机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8" name="Picture 2" descr="F:\达内\授课\1712\安全\day01\snap008.bm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1950678"/>
            <a:ext cx="5811532" cy="43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3*e*1"/>
  <p:tag name="KSO_WM_UNIT_PRESET_TEXT" val="0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9_1"/>
  <p:tag name="KSO_WM_TEMPLATE_CATEGORY" val="custom"/>
  <p:tag name="KSO_WM_TEMPLATE_INDEX" val="20189028"/>
  <p:tag name="KSO_WM_TEMPLATE_SUBCATEGORY" val="combine"/>
  <p:tag name="KSO_WM_TEMPLATE_THUMBS_INDEX" val="1、2、3、4、6、8、9、10"/>
</p:tagLst>
</file>

<file path=ppt/tags/tag11.xml><?xml version="1.0" encoding="utf-8"?>
<p:tagLst xmlns:p="http://schemas.openxmlformats.org/presentationml/2006/main">
  <p:tag name="KSO_WM_TEMPLATE_CATEGORY" val="custom"/>
  <p:tag name="KSO_WM_TEMPLATE_INDEX" val="20189028"/>
  <p:tag name="KSO_WM_SLIDE_MODEL_TYPE" val="cover"/>
</p:tagLst>
</file>

<file path=ppt/tags/tag12.xml><?xml version="1.0" encoding="utf-8"?>
<p:tagLst xmlns:p="http://schemas.openxmlformats.org/presentationml/2006/main">
  <p:tag name="COMMONDATA" val="eyJoZGlkIjoiMjE3OTAyZGZlMDlkMDhhMjg2ZTVkMzRhOTRkNjljMjQifQ=="/>
</p:tagLst>
</file>

<file path=ppt/tags/tag2.xml><?xml version="1.0" encoding="utf-8"?>
<p:tagLst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3*e*1"/>
  <p:tag name="KSO_WM_UNIT_PRESET_TEXT" val="01"/>
</p:tagLst>
</file>

<file path=ppt/tags/tag3.xml><?xml version="1.0" encoding="utf-8"?>
<p:tagLst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3*e*1"/>
  <p:tag name="KSO_WM_UNIT_PRESET_TEXT" val="01"/>
</p:tagLst>
</file>

<file path=ppt/tags/tag4.xml><?xml version="1.0" encoding="utf-8"?>
<p:tagLst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3*e*1"/>
  <p:tag name="KSO_WM_UNIT_PRESET_TEXT" val="01"/>
</p:tagLst>
</file>

<file path=ppt/tags/tag5.xml><?xml version="1.0" encoding="utf-8"?>
<p:tagLst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3*e*1"/>
  <p:tag name="KSO_WM_UNIT_PRESET_TEXT" val="01"/>
</p:tagLst>
</file>

<file path=ppt/tags/tag6.xml><?xml version="1.0" encoding="utf-8"?>
<p:tagLst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3*e*1"/>
  <p:tag name="KSO_WM_UNIT_PRESET_TEXT" val="01"/>
</p:tagLst>
</file>

<file path=ppt/tags/tag7.xml><?xml version="1.0" encoding="utf-8"?>
<p:tagLst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3*e*1"/>
  <p:tag name="KSO_WM_UNIT_PRESET_TEXT" val="01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9028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20189028"/>
</p:tagLst>
</file>

<file path=ppt/theme/theme1.xml><?xml version="1.0" encoding="utf-8"?>
<a:theme xmlns:a="http://schemas.openxmlformats.org/drawingml/2006/main" name="NTD_VIP模板">
  <a:themeElements>
    <a:clrScheme name="自定义 318">
      <a:dk1>
        <a:srgbClr val="000000"/>
      </a:dk1>
      <a:lt1>
        <a:srgbClr val="FFFFFF"/>
      </a:lt1>
      <a:dk2>
        <a:srgbClr val="E0545D"/>
      </a:dk2>
      <a:lt2>
        <a:srgbClr val="F7F5F3"/>
      </a:lt2>
      <a:accent1>
        <a:srgbClr val="E0545D"/>
      </a:accent1>
      <a:accent2>
        <a:srgbClr val="595959"/>
      </a:accent2>
      <a:accent3>
        <a:srgbClr val="FFFFFF"/>
      </a:accent3>
      <a:accent4>
        <a:srgbClr val="F7F5F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anchor="ctr"/>
      <a:lstStyle>
        <a:defPPr algn="l">
          <a:defRPr sz="2400" noProof="1" smtClean="0">
            <a:solidFill>
              <a:schemeClr val="tx1"/>
            </a:solidFill>
            <a:latin typeface="+mn-ea"/>
            <a:ea typeface="+mn-ea"/>
            <a:sym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WPS 演示</Application>
  <PresentationFormat>宽屏</PresentationFormat>
  <Paragraphs>67</Paragraphs>
  <Slides>12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思源黑体 CN Regular</vt:lpstr>
      <vt:lpstr>黑体</vt:lpstr>
      <vt:lpstr>微软雅黑</vt:lpstr>
      <vt:lpstr>等线</vt:lpstr>
      <vt:lpstr>思源黑体 CN Medium</vt:lpstr>
      <vt:lpstr>Comic Sans MS</vt:lpstr>
      <vt:lpstr>思源黑体 CN Bold</vt:lpstr>
      <vt:lpstr>书体坊米芾体</vt:lpstr>
      <vt:lpstr>Arial Unicode MS</vt:lpstr>
      <vt:lpstr>Calibri</vt:lpstr>
      <vt:lpstr>NTD_VIP模板</vt:lpstr>
      <vt:lpstr>PowerPoint 演示文稿</vt:lpstr>
      <vt:lpstr>PowerPoint 演示文稿</vt:lpstr>
      <vt:lpstr>计算机木马原理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木马配置及使用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我的文档</dc:creator>
  <cp:lastModifiedBy>齐齐</cp:lastModifiedBy>
  <cp:revision>414</cp:revision>
  <dcterms:created xsi:type="dcterms:W3CDTF">2018-10-16T12:15:00Z</dcterms:created>
  <dcterms:modified xsi:type="dcterms:W3CDTF">2022-10-11T09:26:26Z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59DD8FA93E4746CFBFBCC450BA77C159</vt:lpwstr>
  </property>
</Properties>
</file>